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7;&#1090;&#1072;&#1085;&#1082;&#1077;&#1074;&#1080;&#1095;\&#1086;&#1090;&#1095;&#1077;&#1090;%20&#1085;&#1072;&#1091;&#1082;&#1072;\&#1076;&#1080;&#1085;&#1072;&#1084;&#1099;&#1082;&#1072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Лист1!$D$11:$J$11</c:f>
              <c:strCache>
                <c:ptCount val="1"/>
                <c:pt idx="0">
                  <c:v>статті у міжнародних виданнях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Лист1!$K$10:$M$10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Лист1!$K$11:$M$11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Лист1!$D$12:$J$12</c:f>
              <c:strCache>
                <c:ptCount val="1"/>
                <c:pt idx="0">
                  <c:v>статті у фахових виданнях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Лист1!$K$10:$M$10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Лист1!$K$12:$M$12</c:f>
              <c:numCache>
                <c:formatCode>General</c:formatCode>
                <c:ptCount val="3"/>
                <c:pt idx="0">
                  <c:v>11</c:v>
                </c:pt>
                <c:pt idx="1">
                  <c:v>14</c:v>
                </c:pt>
                <c:pt idx="2">
                  <c:v>19</c:v>
                </c:pt>
              </c:numCache>
            </c:numRef>
          </c:val>
        </c:ser>
        <c:ser>
          <c:idx val="2"/>
          <c:order val="2"/>
          <c:tx>
            <c:strRef>
              <c:f>Лист1!$D$13:$J$13</c:f>
              <c:strCache>
                <c:ptCount val="1"/>
                <c:pt idx="0">
                  <c:v>статті у журналах, внесених до наукометричних баз даних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Лист1!$K$10:$M$10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Лист1!$K$13:$M$13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1919872"/>
        <c:axId val="111921408"/>
        <c:axId val="0"/>
      </c:bar3DChart>
      <c:catAx>
        <c:axId val="111919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1921408"/>
        <c:crosses val="autoZero"/>
        <c:auto val="1"/>
        <c:lblAlgn val="ctr"/>
        <c:lblOffset val="100"/>
        <c:noMultiLvlLbl val="0"/>
      </c:catAx>
      <c:valAx>
        <c:axId val="111921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9198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baseline="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E64A3-1D85-4234-B968-C2A61121AB8E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80D69-055E-4F57-BA3F-DC4B2605E2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2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E94D6-4B0B-4BDA-9B1B-2D92671761A3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DF4DD-12C1-4EB4-AC6F-DC804A5EE8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53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68E30-EB78-427F-BF02-3DF3027CAA20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240B5-1F29-40C3-84AC-A46D84BE3C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058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DE34D-975B-4F79-A2D0-50F3BD0C6197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A82E4-A966-4966-B376-47059CDFC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45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67BCC-4AF0-4AFF-AB71-EF50DBC6F864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D6340-0922-4494-BD3C-00C14CADDC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70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82396-FF08-49C2-8303-06D680CBD6AC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AA8F6-03B1-46F2-9B6F-8CE6113344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82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76389-8C71-4111-8589-2AF998D4949C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7EBFB-3313-4A4B-96C1-4CE820CBF1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56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FA62A-E86C-4C96-B792-073241563D69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11B1F-9F40-423D-8FC6-5B738CE2D1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66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0068F-B110-457A-A07F-7BC331E93E0D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C02C3-D41A-4AE2-A002-C8C4901C7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18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B2200-E96B-4C41-AE0E-3FE4D400D71A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F46E4-13B5-47ED-808E-4F71EAAD7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E61BD-48B4-4F5F-9B1B-54C509D2F4CD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02B6D-E25A-4DE8-A757-689CF0F7B9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33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300000"/>
              </a:schemeClr>
            </a:gs>
            <a:gs pos="100000">
              <a:srgbClr val="00B05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50D8A5-1213-42D5-842C-2EC392FBA2E3}" type="datetimeFigureOut">
              <a:rPr lang="ru-RU"/>
              <a:pPr>
                <a:defRPr/>
              </a:pPr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2D3A01-2F1F-4D0B-B071-0E1AD5004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9000">
              <a:schemeClr val="bg2">
                <a:tint val="80000"/>
                <a:satMod val="300000"/>
              </a:schemeClr>
            </a:gs>
            <a:gs pos="100000">
              <a:srgbClr val="00B05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21749">
            <a:off x="413043" y="3339676"/>
            <a:ext cx="2338943" cy="2338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133600"/>
            <a:ext cx="7772400" cy="21891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b="1" dirty="0"/>
              <a:t>РЕЗУЛЬТАТИ НАУКОВО-ДОСЛ</a:t>
            </a:r>
            <a:r>
              <a:rPr lang="uk-UA" sz="6000" b="1" dirty="0"/>
              <a:t>ІДНОЇ </a:t>
            </a:r>
            <a:r>
              <a:rPr lang="uk-UA" sz="6000" b="1" dirty="0" smtClean="0"/>
              <a:t>РОБОТИ ЗА 2015 РІК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05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687" y="5632762"/>
            <a:ext cx="8964612" cy="1233487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ФАКУЛЬТЕТ ЕКОНОМІКИ І МЕНЕДЖМЕНТУ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188" y="5695950"/>
            <a:ext cx="7848600" cy="1162050"/>
          </a:xfrm>
        </p:spPr>
        <p:txBody>
          <a:bodyPr rtlCol="0"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uk-UA" sz="2400" dirty="0">
                <a:solidFill>
                  <a:prstClr val="black"/>
                </a:solidFill>
                <a:ea typeface="+mn-ea"/>
                <a:cs typeface="+mn-cs"/>
              </a:rPr>
              <a:t>ФАКУЛЬТЕТ ЕКОНОМІКИ І МЕНЕДЖМЕНТУ</a:t>
            </a:r>
            <a:r>
              <a:rPr lang="ru-RU" sz="32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3200" dirty="0">
                <a:solidFill>
                  <a:prstClr val="black"/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8313" y="404813"/>
            <a:ext cx="5472112" cy="475297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Виконується держбюджетна науково-дослідна робота «</a:t>
            </a:r>
            <a:r>
              <a:rPr lang="uk-UA" dirty="0" err="1"/>
              <a:t>Процесна</a:t>
            </a:r>
            <a:r>
              <a:rPr lang="uk-UA" dirty="0"/>
              <a:t> організація корпоративного управління підприємствами сфери послуг в Україні» </a:t>
            </a:r>
            <a:endParaRPr lang="uk-UA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/>
              <a:t>Продовжує свою діяльність науково-дослідна лабораторія «</a:t>
            </a:r>
            <a:r>
              <a:rPr lang="uk-UA" dirty="0"/>
              <a:t>Регіональний центр прогнозно-планових </a:t>
            </a:r>
            <a:r>
              <a:rPr lang="uk-UA" dirty="0" smtClean="0"/>
              <a:t>ініціатив»</a:t>
            </a:r>
            <a:endParaRPr lang="ru-RU" dirty="0"/>
          </a:p>
        </p:txBody>
      </p:sp>
      <p:sp>
        <p:nvSpPr>
          <p:cNvPr id="3076" name="Текст 5"/>
          <p:cNvSpPr>
            <a:spLocks noGrp="1"/>
          </p:cNvSpPr>
          <p:nvPr>
            <p:ph type="body" sz="half" idx="2"/>
          </p:nvPr>
        </p:nvSpPr>
        <p:spPr>
          <a:xfrm>
            <a:off x="5940425" y="476250"/>
            <a:ext cx="3008313" cy="5256213"/>
          </a:xfrm>
        </p:spPr>
        <p:txBody>
          <a:bodyPr/>
          <a:lstStyle/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endParaRPr lang="uk-UA" smtClean="0"/>
          </a:p>
          <a:p>
            <a:r>
              <a:rPr lang="uk-UA" sz="1800" smtClean="0"/>
              <a:t>Науковий керівник – доктор економічних наук, професор К.С. Шапошников</a:t>
            </a:r>
          </a:p>
          <a:p>
            <a:endParaRPr lang="uk-UA" sz="1800" smtClean="0"/>
          </a:p>
          <a:p>
            <a:endParaRPr lang="uk-UA" sz="1800" smtClean="0"/>
          </a:p>
          <a:p>
            <a:endParaRPr lang="uk-UA" sz="1800" smtClean="0"/>
          </a:p>
          <a:p>
            <a:endParaRPr lang="uk-UA" sz="1800" smtClean="0"/>
          </a:p>
          <a:p>
            <a:endParaRPr lang="uk-UA" smtClean="0"/>
          </a:p>
          <a:p>
            <a:endParaRPr lang="uk-UA" sz="1800" smtClean="0"/>
          </a:p>
          <a:p>
            <a:r>
              <a:rPr lang="uk-UA" sz="1800" smtClean="0"/>
              <a:t>Науковий керівник – доктор економічних наук Н.І.Соловйова</a:t>
            </a:r>
          </a:p>
        </p:txBody>
      </p:sp>
      <p:pic>
        <p:nvPicPr>
          <p:cNvPr id="3077" name="Picture 2" descr="D:\Станкевич\научная работа\2014-15\IMG_85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913" y="260350"/>
            <a:ext cx="1128712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4" descr="http://www.kspu.edu/FileDownload.ashx/1.jpg?id=35c24c56-b39f-4d12-8fd1-3f62a84ed5b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913" y="2997200"/>
            <a:ext cx="1109662" cy="161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4"/>
          <p:cNvSpPr>
            <a:spLocks noGrp="1"/>
          </p:cNvSpPr>
          <p:nvPr>
            <p:ph type="title"/>
          </p:nvPr>
        </p:nvSpPr>
        <p:spPr>
          <a:xfrm>
            <a:off x="395288" y="5715000"/>
            <a:ext cx="8229600" cy="1143000"/>
          </a:xfrm>
        </p:spPr>
        <p:txBody>
          <a:bodyPr/>
          <a:lstStyle/>
          <a:p>
            <a:r>
              <a:rPr lang="uk-UA" sz="2400" b="1" dirty="0">
                <a:solidFill>
                  <a:prstClr val="black"/>
                </a:solidFill>
              </a:rPr>
              <a:t>ФАКУЛЬТЕТ ЕКОНОМІКИ І МЕНЕДЖМЕНТУ</a:t>
            </a:r>
            <a:endParaRPr lang="ru-RU" sz="2400" b="1" dirty="0" smtClean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288" y="404813"/>
            <a:ext cx="6553200" cy="3328987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000" dirty="0" smtClean="0"/>
              <a:t>В рамках проекту </a:t>
            </a:r>
            <a:r>
              <a:rPr lang="en-US" sz="3000" dirty="0" smtClean="0"/>
              <a:t>FULBRIGHT </a:t>
            </a:r>
            <a:r>
              <a:rPr lang="uk-UA" sz="3000" dirty="0"/>
              <a:t>професором державного університету штату Нью-Йорк в </a:t>
            </a:r>
            <a:r>
              <a:rPr lang="uk-UA" sz="3000" dirty="0" err="1"/>
              <a:t>Потстдамі</a:t>
            </a:r>
            <a:r>
              <a:rPr lang="uk-UA" sz="3000" dirty="0"/>
              <a:t> </a:t>
            </a:r>
            <a:r>
              <a:rPr lang="en-US" sz="3000" dirty="0"/>
              <a:t>SUNY</a:t>
            </a:r>
            <a:r>
              <a:rPr lang="uk-UA" sz="3000" dirty="0"/>
              <a:t>(США) </a:t>
            </a:r>
            <a:r>
              <a:rPr lang="uk-UA" sz="3000" b="1" dirty="0" err="1"/>
              <a:t>Грегорі</a:t>
            </a:r>
            <a:r>
              <a:rPr lang="uk-UA" sz="3000" b="1" dirty="0"/>
              <a:t> </a:t>
            </a:r>
            <a:r>
              <a:rPr lang="uk-UA" sz="3000" b="1" dirty="0" err="1"/>
              <a:t>Гарднером</a:t>
            </a:r>
            <a:r>
              <a:rPr lang="uk-UA" sz="3000" b="1" dirty="0"/>
              <a:t> </a:t>
            </a:r>
            <a:r>
              <a:rPr lang="uk-UA" sz="3000" dirty="0" smtClean="0"/>
              <a:t>проведено науково-практичний семінар на тему: «США – Україна: реалії та перспективи в умовах сучасної глобалізації»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 smtClean="0"/>
          </a:p>
        </p:txBody>
      </p:sp>
      <p:pic>
        <p:nvPicPr>
          <p:cNvPr id="4100" name="Picture 2" descr="D:\Станкевич\научная работа\2015-16\фото\23.03.2015-Прийом Грегорі Гарднера\DSC_33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475" y="2217738"/>
            <a:ext cx="2289175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025" y="188913"/>
            <a:ext cx="1871663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Объект 5"/>
          <p:cNvSpPr txBox="1">
            <a:spLocks/>
          </p:cNvSpPr>
          <p:nvPr/>
        </p:nvSpPr>
        <p:spPr bwMode="auto">
          <a:xfrm>
            <a:off x="683568" y="3340100"/>
            <a:ext cx="6553200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endParaRPr lang="uk-UA" sz="3200"/>
          </a:p>
        </p:txBody>
      </p:sp>
      <p:sp>
        <p:nvSpPr>
          <p:cNvPr id="4103" name="Прямоугольник 6"/>
          <p:cNvSpPr>
            <a:spLocks noChangeArrowheads="1"/>
          </p:cNvSpPr>
          <p:nvPr/>
        </p:nvSpPr>
        <p:spPr bwMode="auto">
          <a:xfrm>
            <a:off x="3276600" y="3811588"/>
            <a:ext cx="586740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sz="2800" dirty="0"/>
              <a:t>Продовжується випуск збірника </a:t>
            </a:r>
          </a:p>
          <a:p>
            <a:r>
              <a:rPr lang="uk-UA" sz="2800" dirty="0"/>
              <a:t>наукових праць «Науковий вісник Херсонського державного університету. Серія: Економічні науки»</a:t>
            </a:r>
            <a:endParaRPr lang="ru-RU" sz="2800" dirty="0"/>
          </a:p>
        </p:txBody>
      </p:sp>
      <p:pic>
        <p:nvPicPr>
          <p:cNvPr id="410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32213"/>
            <a:ext cx="2784475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8313" y="5589588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/>
              <a:t>ФАКУЛЬТЕТ ЕКОНОМІКИ І </a:t>
            </a:r>
            <a:r>
              <a:rPr lang="uk-UA" sz="2400" b="1" dirty="0" smtClean="0"/>
              <a:t>МЕНЕДЖМЕНТУ</a:t>
            </a:r>
            <a:endParaRPr lang="ru-RU" sz="24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288" y="404813"/>
            <a:ext cx="8229600" cy="5400675"/>
          </a:xfrm>
        </p:spPr>
        <p:txBody>
          <a:bodyPr rtlCol="0">
            <a:normAutofit fontScale="62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u="sng" dirty="0" smtClean="0"/>
              <a:t>Захищено</a:t>
            </a:r>
            <a:r>
              <a:rPr lang="uk-UA" sz="4000" dirty="0" smtClean="0"/>
              <a:t> три кандидатських дисертації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000" dirty="0" smtClean="0"/>
              <a:t>(доц. </a:t>
            </a:r>
            <a:r>
              <a:rPr lang="uk-UA" sz="2000" dirty="0" err="1" smtClean="0"/>
              <a:t>Федяєва</a:t>
            </a:r>
            <a:r>
              <a:rPr lang="uk-UA" sz="2000" dirty="0" smtClean="0"/>
              <a:t> М.С., </a:t>
            </a:r>
            <a:r>
              <a:rPr lang="uk-UA" sz="2000" dirty="0" err="1" smtClean="0"/>
              <a:t>ст.в</a:t>
            </a:r>
            <a:r>
              <a:rPr lang="uk-UA" sz="2000" dirty="0" smtClean="0"/>
              <a:t>. Мельникова К.В., </a:t>
            </a:r>
            <a:r>
              <a:rPr lang="uk-UA" sz="2000" dirty="0" err="1" smtClean="0"/>
              <a:t>ст.в</a:t>
            </a:r>
            <a:r>
              <a:rPr lang="uk-UA" sz="2000" dirty="0" smtClean="0"/>
              <a:t>. </a:t>
            </a:r>
            <a:r>
              <a:rPr lang="uk-UA" sz="2000" dirty="0" err="1" smtClean="0"/>
              <a:t>Логвиновський</a:t>
            </a:r>
            <a:r>
              <a:rPr lang="uk-UA" sz="2000" dirty="0" smtClean="0"/>
              <a:t> Є.І.)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u="sng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u="sng" dirty="0" smtClean="0"/>
              <a:t>Отримано: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/>
              <a:t>-</a:t>
            </a:r>
            <a:r>
              <a:rPr lang="uk-UA" sz="2900" dirty="0" smtClean="0"/>
              <a:t> вчене звання доцента (</a:t>
            </a:r>
            <a:r>
              <a:rPr lang="uk-UA" sz="2900" dirty="0" err="1" smtClean="0"/>
              <a:t>Байша</a:t>
            </a:r>
            <a:r>
              <a:rPr lang="uk-UA" sz="2900" dirty="0" smtClean="0"/>
              <a:t> К.М., </a:t>
            </a:r>
            <a:r>
              <a:rPr lang="uk-UA" sz="2900" dirty="0" err="1" smtClean="0"/>
              <a:t>Станкевич</a:t>
            </a:r>
            <a:r>
              <a:rPr lang="uk-UA" sz="2900" dirty="0" smtClean="0"/>
              <a:t> Ю.Ю.)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uk-UA" sz="2900" dirty="0" smtClean="0"/>
              <a:t>Свідоцтво про реєстрацію авторського права на твір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 smtClean="0"/>
              <a:t>      «</a:t>
            </a:r>
            <a:r>
              <a:rPr lang="uk-UA" sz="2900" dirty="0"/>
              <a:t>П</a:t>
            </a:r>
            <a:r>
              <a:rPr lang="uk-UA" sz="2900" dirty="0" smtClean="0"/>
              <a:t>ідприємництво та бізнес-культура»</a:t>
            </a:r>
            <a:endParaRPr lang="uk-UA" sz="29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u="sng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u="sng" dirty="0" smtClean="0"/>
              <a:t>Проведено</a:t>
            </a:r>
            <a:r>
              <a:rPr lang="uk-UA" sz="4000" dirty="0" smtClean="0"/>
              <a:t> чотири міжнародні науково-практичні конференції: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 smtClean="0"/>
              <a:t>1) Формування </a:t>
            </a:r>
            <a:r>
              <a:rPr lang="uk-UA" sz="2900" dirty="0"/>
              <a:t>інноваційної економіки: світовий досвід </a:t>
            </a:r>
            <a:endParaRPr lang="uk-UA" sz="29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 smtClean="0"/>
              <a:t>     та </a:t>
            </a:r>
            <a:r>
              <a:rPr lang="uk-UA" sz="2900" dirty="0"/>
              <a:t>вітчизняні </a:t>
            </a:r>
            <a:r>
              <a:rPr lang="uk-UA" sz="2900" dirty="0" smtClean="0"/>
              <a:t>реалії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 smtClean="0"/>
              <a:t>2) Економіка</a:t>
            </a:r>
            <a:r>
              <a:rPr lang="uk-UA" sz="2900" dirty="0"/>
              <a:t>, підприємництво та бізнес-культура: </a:t>
            </a:r>
            <a:endParaRPr lang="uk-UA" sz="29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/>
              <a:t> </a:t>
            </a:r>
            <a:r>
              <a:rPr lang="uk-UA" sz="2900" dirty="0" smtClean="0"/>
              <a:t>    трансформації </a:t>
            </a:r>
            <a:r>
              <a:rPr lang="uk-UA" sz="2900" dirty="0"/>
              <a:t>в умовах розвитку </a:t>
            </a:r>
            <a:r>
              <a:rPr lang="uk-UA" sz="2900" dirty="0" smtClean="0"/>
              <a:t>інновацій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 smtClean="0"/>
              <a:t>3) Модернізація </a:t>
            </a:r>
            <a:r>
              <a:rPr lang="uk-UA" sz="2900" dirty="0"/>
              <a:t>національної економіки: </a:t>
            </a:r>
            <a:endParaRPr lang="uk-UA" sz="29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/>
              <a:t> </a:t>
            </a:r>
            <a:r>
              <a:rPr lang="uk-UA" sz="2900" dirty="0" smtClean="0"/>
              <a:t>   зміни </a:t>
            </a:r>
            <a:r>
              <a:rPr lang="uk-UA" sz="2900" dirty="0"/>
              <a:t>в умовах </a:t>
            </a:r>
            <a:r>
              <a:rPr lang="uk-UA" sz="2900" dirty="0" smtClean="0"/>
              <a:t>кризи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 smtClean="0"/>
              <a:t>4) Національні </a:t>
            </a:r>
            <a:r>
              <a:rPr lang="uk-UA" sz="2900" dirty="0"/>
              <a:t>моделі економічних систем: </a:t>
            </a:r>
            <a:endParaRPr lang="uk-UA" sz="29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900" dirty="0"/>
              <a:t> </a:t>
            </a:r>
            <a:r>
              <a:rPr lang="uk-UA" sz="2900" dirty="0" smtClean="0"/>
              <a:t>    планування</a:t>
            </a:r>
            <a:r>
              <a:rPr lang="uk-UA" sz="2900" dirty="0"/>
              <a:t>, управління, трансформації</a:t>
            </a:r>
            <a:endParaRPr lang="uk-UA" sz="29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21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  <p:pic>
        <p:nvPicPr>
          <p:cNvPr id="5124" name="Picture 3" descr="C:\Users\User\AppData\Local\Temp\Rar$DI34.680\image-08-12-15-09-13-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716338"/>
            <a:ext cx="2411412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836613"/>
            <a:ext cx="1477962" cy="197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68313" y="5589588"/>
            <a:ext cx="8229600" cy="1143000"/>
          </a:xfrm>
        </p:spPr>
        <p:txBody>
          <a:bodyPr/>
          <a:lstStyle/>
          <a:p>
            <a:r>
              <a:rPr lang="uk-UA" sz="2400" b="1" dirty="0" smtClean="0"/>
              <a:t>ФАКУЛЬТЕТ ЕКОНОМІКИ І МЕНЕДЖМЕНТУ</a:t>
            </a: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7354888" cy="5616575"/>
          </a:xfrm>
        </p:spPr>
        <p:txBody>
          <a:bodyPr rtlCol="0">
            <a:normAutofit fontScale="92500"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000" b="1" dirty="0" smtClean="0"/>
              <a:t>Впровадження результатів наукових досліджень</a:t>
            </a:r>
            <a:endParaRPr lang="uk-UA" sz="3000" b="1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000" dirty="0" smtClean="0"/>
              <a:t>1. Монографії</a:t>
            </a:r>
            <a:endParaRPr lang="uk-UA" sz="3000" dirty="0"/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uk-UA" sz="3000" dirty="0"/>
              <a:t>«</a:t>
            </a:r>
            <a:r>
              <a:rPr lang="uk-UA" sz="3000" dirty="0" err="1"/>
              <a:t>Інфокомунікаційне</a:t>
            </a:r>
            <a:r>
              <a:rPr lang="uk-UA" sz="3000" dirty="0"/>
              <a:t> забезпечення </a:t>
            </a:r>
            <a:r>
              <a:rPr lang="uk-UA" sz="3000" dirty="0" smtClean="0"/>
              <a:t>управління </a:t>
            </a:r>
            <a:r>
              <a:rPr lang="uk-UA" sz="3000" dirty="0"/>
              <a:t>аграрними виробничими структурами»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uk-UA" sz="3000" dirty="0"/>
              <a:t>«Стратегії економічного розвитку: держава, регіон, підприємництво» (Том 1, </a:t>
            </a:r>
            <a:r>
              <a:rPr lang="uk-UA" sz="3000" dirty="0" err="1"/>
              <a:t>Том</a:t>
            </a:r>
            <a:r>
              <a:rPr lang="uk-UA" sz="3000" dirty="0"/>
              <a:t> 2</a:t>
            </a:r>
            <a:r>
              <a:rPr lang="uk-UA" sz="3000" dirty="0" smtClean="0"/>
              <a:t>)</a:t>
            </a:r>
            <a:endParaRPr lang="ru-RU" sz="30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000" dirty="0" smtClean="0"/>
              <a:t>2. Посібник, рекомендований Вченою радою ХДУ, «</a:t>
            </a:r>
            <a:r>
              <a:rPr lang="uk-UA" sz="3000" dirty="0" err="1" smtClean="0"/>
              <a:t>Паблік</a:t>
            </a:r>
            <a:r>
              <a:rPr lang="uk-UA" sz="3000" dirty="0" smtClean="0"/>
              <a:t> </a:t>
            </a:r>
            <a:r>
              <a:rPr lang="uk-UA" sz="3000" dirty="0" err="1" smtClean="0"/>
              <a:t>рилейшнз</a:t>
            </a:r>
            <a:r>
              <a:rPr lang="uk-UA" sz="3000" dirty="0" smtClean="0"/>
              <a:t>»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000" dirty="0" smtClean="0"/>
              <a:t>3. Статті у журналах, внесених до </a:t>
            </a:r>
            <a:r>
              <a:rPr lang="uk-UA" sz="3000" dirty="0" err="1" smtClean="0"/>
              <a:t>наукометричних</a:t>
            </a:r>
            <a:r>
              <a:rPr lang="uk-UA" sz="3000" dirty="0" smtClean="0"/>
              <a:t> баз даних; </a:t>
            </a:r>
            <a:r>
              <a:rPr lang="uk-UA" sz="3000" dirty="0"/>
              <a:t>у міжнародних </a:t>
            </a:r>
            <a:r>
              <a:rPr lang="uk-UA" sz="3000" dirty="0" smtClean="0"/>
              <a:t>та фахових виданнях</a:t>
            </a:r>
            <a:endParaRPr lang="ru-RU" sz="3000" dirty="0"/>
          </a:p>
        </p:txBody>
      </p:sp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925" y="549275"/>
            <a:ext cx="1671638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13" y="3357563"/>
            <a:ext cx="1506537" cy="200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9750" y="5984875"/>
            <a:ext cx="8229600" cy="850900"/>
          </a:xfrm>
        </p:spPr>
        <p:txBody>
          <a:bodyPr/>
          <a:lstStyle/>
          <a:p>
            <a:r>
              <a:rPr lang="uk-UA" sz="2400" b="1" dirty="0" smtClean="0"/>
              <a:t>ФАКУЛЬТЕТ ЕКОНОМІКИ І МЕНЕДЖМЕНТУ</a:t>
            </a:r>
            <a:endParaRPr lang="ru-RU" sz="2400" b="1" dirty="0" smtClean="0"/>
          </a:p>
        </p:txBody>
      </p:sp>
      <p:sp>
        <p:nvSpPr>
          <p:cNvPr id="7171" name="Объект 6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uk-UA" sz="2800" b="1" dirty="0" smtClean="0"/>
              <a:t>Динаміка публікацій наукових статей професорсько-викладацького складу факультету за 2013-2015 рр. </a:t>
            </a:r>
            <a:endParaRPr lang="ru-RU" sz="2800" b="1" dirty="0" smtClean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/>
        </p:nvGraphicFramePr>
        <p:xfrm>
          <a:off x="539552" y="1484784"/>
          <a:ext cx="799288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kspu.edu/FileDownload.ashx/%d0%94%d0%b5%d0%ba%d0%b0%d0%b4%d0%b0%20%d0%b5%d0%ba%d0%be%d0%bd%d0%be%d0%bc%d1%96%d1%81%d1%82%d0%b05.JPG?id=55e5e9e2-a103-4e4b-a47f-30f129f4eff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920" y="4792825"/>
            <a:ext cx="259228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" y="6093295"/>
            <a:ext cx="8229600" cy="643745"/>
          </a:xfrm>
        </p:spPr>
        <p:txBody>
          <a:bodyPr>
            <a:normAutofit/>
          </a:bodyPr>
          <a:lstStyle/>
          <a:p>
            <a:pPr algn="l"/>
            <a:r>
              <a:rPr lang="uk-UA" sz="2400" b="1" dirty="0"/>
              <a:t>ФАКУЛЬТЕТ ЕКОНОМІКИ І МЕНЕДЖМЕНТУ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5040559" cy="55446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Участь студентів у науково-дослідній роботі</a:t>
            </a:r>
          </a:p>
          <a:p>
            <a:pPr marL="0" indent="0" algn="ctr">
              <a:buNone/>
            </a:pPr>
            <a:endParaRPr lang="ru-RU" b="1" dirty="0" smtClean="0"/>
          </a:p>
          <a:p>
            <a:r>
              <a:rPr lang="uk-UA" dirty="0" smtClean="0"/>
              <a:t>Проблемна студентська група: «Особливості розвитку підприємств регіону» (керівник – </a:t>
            </a:r>
            <a:r>
              <a:rPr lang="uk-UA" dirty="0" err="1" smtClean="0"/>
              <a:t>д.е.н</a:t>
            </a:r>
            <a:r>
              <a:rPr lang="uk-UA" dirty="0" smtClean="0"/>
              <a:t>. А.С. </a:t>
            </a:r>
            <a:r>
              <a:rPr lang="uk-UA" dirty="0" err="1" smtClean="0"/>
              <a:t>Мохненко</a:t>
            </a:r>
            <a:r>
              <a:rPr lang="uk-UA" dirty="0" smtClean="0"/>
              <a:t>)</a:t>
            </a:r>
          </a:p>
          <a:p>
            <a:r>
              <a:rPr lang="uk-UA" dirty="0" smtClean="0"/>
              <a:t>Студентські наукові публікації </a:t>
            </a:r>
          </a:p>
          <a:p>
            <a:r>
              <a:rPr lang="uk-UA" dirty="0" smtClean="0"/>
              <a:t>Доповіді на наукових конференціях</a:t>
            </a:r>
          </a:p>
          <a:p>
            <a:endParaRPr lang="uk-UA" dirty="0"/>
          </a:p>
        </p:txBody>
      </p:sp>
      <p:pic>
        <p:nvPicPr>
          <p:cNvPr id="6145" name="Picture 1" descr="D:\Станкевич\научная работа\2015-16\фото\d6R1BCnqyv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839" y="2564904"/>
            <a:ext cx="3132546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kspu.edu/FileDownload.ashx/PB145036.JPG?id=d42f5f67-1947-463f-8a3f-9c37aa93c0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786" y="404664"/>
            <a:ext cx="2632653" cy="197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41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uk-UA" sz="6600" dirty="0" smtClean="0"/>
          </a:p>
          <a:p>
            <a:pPr marL="0" indent="0" algn="ctr">
              <a:buNone/>
            </a:pPr>
            <a:r>
              <a:rPr lang="uk-UA" sz="6600" dirty="0" smtClean="0"/>
              <a:t>ДЯКУЄМО ЗА УВАГУ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26684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341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РЕЗУЛЬТАТИ НАУКОВО-ДОСЛІДНОЇ РОБОТИ ЗА 2015 РІК </vt:lpstr>
      <vt:lpstr>ФАКУЛЬТЕТ ЕКОНОМІКИ І МЕНЕДЖМЕНТУ </vt:lpstr>
      <vt:lpstr>ФАКУЛЬТЕТ ЕКОНОМІКИ І МЕНЕДЖМЕНТУ</vt:lpstr>
      <vt:lpstr>ФАКУЛЬТЕТ ЕКОНОМІКИ І МЕНЕДЖМЕНТУ</vt:lpstr>
      <vt:lpstr>ФАКУЛЬТЕТ ЕКОНОМІКИ І МЕНЕДЖМЕНТУ</vt:lpstr>
      <vt:lpstr>ФАКУЛЬТЕТ ЕКОНОМІКИ І МЕНЕДЖМЕНТУ</vt:lpstr>
      <vt:lpstr>ФАКУЛЬТЕТ ЕКОНОМІКИ І МЕНЕДЖМЕНТУ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НАУКОВО-ДОСЛІДНОЇ РОБОТИ ЗА 2015 РІК</dc:title>
  <dc:creator>Yulia</dc:creator>
  <cp:lastModifiedBy>User</cp:lastModifiedBy>
  <cp:revision>22</cp:revision>
  <dcterms:created xsi:type="dcterms:W3CDTF">2015-12-07T16:01:20Z</dcterms:created>
  <dcterms:modified xsi:type="dcterms:W3CDTF">2015-12-18T09:27:27Z</dcterms:modified>
</cp:coreProperties>
</file>